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6"/>
  </p:notesMasterIdLst>
  <p:sldIdLst>
    <p:sldId id="302" r:id="rId2"/>
    <p:sldId id="36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62" r:id="rId31"/>
    <p:sldId id="361" r:id="rId32"/>
    <p:sldId id="358" r:id="rId33"/>
    <p:sldId id="359" r:id="rId34"/>
    <p:sldId id="330" r:id="rId35"/>
  </p:sldIdLst>
  <p:sldSz cx="18288000" cy="10287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8164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6328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24492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3265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4082110" algn="l" defTabSz="16328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4898532" algn="l" defTabSz="16328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5714954" algn="l" defTabSz="16328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6531376" algn="l" defTabSz="16328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43" d="100"/>
          <a:sy n="43" d="100"/>
        </p:scale>
        <p:origin x="-858" y="-96"/>
      </p:cViewPr>
      <p:guideLst>
        <p:guide orient="horz" pos="324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2FBAF-7E46-4EC7-AC51-923A23CA7296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F1B0F-7C46-497F-8D59-7C98F0869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779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865120" y="539847"/>
            <a:ext cx="14813280" cy="2208276"/>
          </a:xfrm>
        </p:spPr>
        <p:txBody>
          <a:bodyPr anchor="b"/>
          <a:lstStyle>
            <a:lvl1pPr algn="l">
              <a:defRPr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2865120" y="2775096"/>
            <a:ext cx="14813280" cy="2628900"/>
          </a:xfrm>
        </p:spPr>
        <p:txBody>
          <a:bodyPr tIns="0"/>
          <a:lstStyle>
            <a:lvl1pPr marL="48985" indent="0" algn="l">
              <a:buNone/>
              <a:defRPr sz="4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816422" indent="0" algn="ctr">
              <a:buNone/>
            </a:lvl2pPr>
            <a:lvl3pPr marL="1632844" indent="0" algn="ctr">
              <a:buNone/>
            </a:lvl3pPr>
            <a:lvl4pPr marL="2449266" indent="0" algn="ctr">
              <a:buNone/>
            </a:lvl4pPr>
            <a:lvl5pPr marL="3265688" indent="0" algn="ctr">
              <a:buNone/>
            </a:lvl5pPr>
            <a:lvl6pPr marL="4082110" indent="0" algn="ctr">
              <a:buNone/>
            </a:lvl6pPr>
            <a:lvl7pPr marL="4898532" indent="0" algn="ctr">
              <a:buNone/>
            </a:lvl7pPr>
            <a:lvl8pPr marL="5714954" indent="0" algn="ctr">
              <a:buNone/>
            </a:lvl8pPr>
            <a:lvl9pPr marL="653137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738A9-4E00-4502-A704-93C17D2936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42866" y="2120703"/>
            <a:ext cx="420624" cy="31546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314352" y="2017524"/>
            <a:ext cx="128016" cy="9601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ight Arrow 12">
            <a:hlinkClick r:id="" action="ppaction://hlinkshowjump?jump=nextslide"/>
            <a:hlinkHover r:id="" action="ppaction://hlinkshowjump?jump=nextslide"/>
          </p:cNvPr>
          <p:cNvSpPr/>
          <p:nvPr userDrawn="1"/>
        </p:nvSpPr>
        <p:spPr>
          <a:xfrm>
            <a:off x="15773400" y="9715500"/>
            <a:ext cx="1066800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>
            <a:hlinkClick r:id="" action="ppaction://hlinkshowjump?jump=previousslide"/>
            <a:hlinkHover r:id="" action="ppaction://hlinkshowjump?jump=previousslide"/>
          </p:cNvPr>
          <p:cNvSpPr/>
          <p:nvPr userDrawn="1"/>
        </p:nvSpPr>
        <p:spPr>
          <a:xfrm>
            <a:off x="2362200" y="9715500"/>
            <a:ext cx="1219200" cy="495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C6F1A-8DAC-47F0-8CAB-88746D0DF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16000" y="411959"/>
            <a:ext cx="3657600" cy="8777288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411961"/>
            <a:ext cx="11125200" cy="877728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C27C1-40F8-44E0-9AD0-C1EBAB3BC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 b="0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F883F-23F4-46CD-97F2-D93963C83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65780" y="-81"/>
            <a:ext cx="13716000" cy="1028708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6784" y="3900487"/>
            <a:ext cx="12801600" cy="3429000"/>
          </a:xfrm>
        </p:spPr>
        <p:txBody>
          <a:bodyPr anchor="t"/>
          <a:lstStyle>
            <a:lvl1pPr algn="l">
              <a:lnSpc>
                <a:spcPts val="8036"/>
              </a:lnSpc>
              <a:buNone/>
              <a:defRPr sz="71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6784" y="1600200"/>
            <a:ext cx="12801600" cy="2264568"/>
          </a:xfrm>
        </p:spPr>
        <p:txBody>
          <a:bodyPr anchor="b"/>
          <a:lstStyle>
            <a:lvl1pPr marL="32657" indent="0">
              <a:lnSpc>
                <a:spcPts val="4107"/>
              </a:lnSpc>
              <a:spcBef>
                <a:spcPts val="0"/>
              </a:spcBef>
              <a:buNone/>
              <a:defRPr sz="3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922C6-A7A4-4BF3-B1B3-6FB8C2CCF1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4572000" y="0"/>
            <a:ext cx="152400" cy="1028708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4344642" y="4221984"/>
            <a:ext cx="420624" cy="31546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4816128" y="4118805"/>
            <a:ext cx="128016" cy="9601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216" y="411480"/>
            <a:ext cx="14996160" cy="1714500"/>
          </a:xfrm>
        </p:spPr>
        <p:txBody>
          <a:bodyPr>
            <a:normAutofit/>
          </a:bodyPr>
          <a:lstStyle>
            <a:lvl1pPr>
              <a:defRPr sz="54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7315200" cy="699516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52176" y="2286000"/>
            <a:ext cx="7315200" cy="699516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F2E21-0610-41C8-8BDE-3506597B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740504"/>
            <a:ext cx="16459200" cy="1714500"/>
          </a:xfrm>
        </p:spPr>
        <p:txBody>
          <a:bodyPr anchor="ctr"/>
          <a:lstStyle>
            <a:lvl1pPr algn="ctr">
              <a:defRPr sz="80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2417"/>
            <a:ext cx="8046720" cy="96012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114299" indent="0" algn="l">
              <a:lnSpc>
                <a:spcPct val="100000"/>
              </a:lnSpc>
              <a:spcBef>
                <a:spcPts val="179"/>
              </a:spcBef>
              <a:buNone/>
              <a:defRPr sz="3400" b="0">
                <a:solidFill>
                  <a:schemeClr val="tx1"/>
                </a:solidFill>
              </a:defRPr>
            </a:lvl1pPr>
            <a:lvl2pPr>
              <a:buNone/>
              <a:defRPr sz="3600" b="1"/>
            </a:lvl2pPr>
            <a:lvl3pPr>
              <a:buNone/>
              <a:defRPr sz="3200" b="1"/>
            </a:lvl3pPr>
            <a:lvl4pPr>
              <a:buNone/>
              <a:defRPr sz="2900" b="1"/>
            </a:lvl4pPr>
            <a:lvl5pPr>
              <a:buNone/>
              <a:defRPr sz="2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9326880" y="492417"/>
            <a:ext cx="8046720" cy="96012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114299" indent="0" algn="l">
              <a:lnSpc>
                <a:spcPct val="100000"/>
              </a:lnSpc>
              <a:spcBef>
                <a:spcPts val="179"/>
              </a:spcBef>
              <a:buNone/>
              <a:defRPr sz="3400" b="0">
                <a:solidFill>
                  <a:schemeClr val="tx1"/>
                </a:solidFill>
              </a:defRPr>
            </a:lvl1pPr>
            <a:lvl2pPr>
              <a:buNone/>
              <a:defRPr sz="3600" b="1"/>
            </a:lvl2pPr>
            <a:lvl3pPr>
              <a:buNone/>
              <a:defRPr sz="3200" b="1"/>
            </a:lvl3pPr>
            <a:lvl4pPr>
              <a:buNone/>
              <a:defRPr sz="2900" b="1"/>
            </a:lvl4pPr>
            <a:lvl5pPr>
              <a:buNone/>
              <a:defRPr sz="2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914400" y="1454004"/>
            <a:ext cx="8046720" cy="61722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702123" indent="-489853">
              <a:lnSpc>
                <a:spcPct val="100000"/>
              </a:lnSpc>
              <a:spcBef>
                <a:spcPts val="1250"/>
              </a:spcBef>
              <a:defRPr sz="4300"/>
            </a:lvl1pPr>
            <a:lvl2pPr>
              <a:lnSpc>
                <a:spcPct val="100000"/>
              </a:lnSpc>
              <a:spcBef>
                <a:spcPts val="1250"/>
              </a:spcBef>
              <a:defRPr sz="3600"/>
            </a:lvl2pPr>
            <a:lvl3pPr>
              <a:lnSpc>
                <a:spcPct val="100000"/>
              </a:lnSpc>
              <a:spcBef>
                <a:spcPts val="1250"/>
              </a:spcBef>
              <a:defRPr sz="3200"/>
            </a:lvl3pPr>
            <a:lvl4pPr>
              <a:lnSpc>
                <a:spcPct val="100000"/>
              </a:lnSpc>
              <a:spcBef>
                <a:spcPts val="1250"/>
              </a:spcBef>
              <a:defRPr sz="2900"/>
            </a:lvl4pPr>
            <a:lvl5pPr>
              <a:lnSpc>
                <a:spcPct val="100000"/>
              </a:lnSpc>
              <a:spcBef>
                <a:spcPts val="1250"/>
              </a:spcBef>
              <a:defRPr sz="2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326880" y="1454004"/>
            <a:ext cx="8046720" cy="61722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702123" indent="-489853">
              <a:lnSpc>
                <a:spcPct val="100000"/>
              </a:lnSpc>
              <a:spcBef>
                <a:spcPts val="1250"/>
              </a:spcBef>
              <a:defRPr sz="4300"/>
            </a:lvl1pPr>
            <a:lvl2pPr>
              <a:lnSpc>
                <a:spcPct val="100000"/>
              </a:lnSpc>
              <a:spcBef>
                <a:spcPts val="1250"/>
              </a:spcBef>
              <a:defRPr sz="3600"/>
            </a:lvl2pPr>
            <a:lvl3pPr>
              <a:lnSpc>
                <a:spcPct val="100000"/>
              </a:lnSpc>
              <a:spcBef>
                <a:spcPts val="1250"/>
              </a:spcBef>
              <a:defRPr sz="3200"/>
            </a:lvl3pPr>
            <a:lvl4pPr>
              <a:lnSpc>
                <a:spcPct val="100000"/>
              </a:lnSpc>
              <a:spcBef>
                <a:spcPts val="1250"/>
              </a:spcBef>
              <a:defRPr sz="2900"/>
            </a:lvl4pPr>
            <a:lvl5pPr>
              <a:lnSpc>
                <a:spcPct val="100000"/>
              </a:lnSpc>
              <a:spcBef>
                <a:spcPts val="1250"/>
              </a:spcBef>
              <a:defRPr sz="2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6CEA8-D010-49A2-9D9C-E6963EC55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216" y="411480"/>
            <a:ext cx="14996160" cy="1714500"/>
          </a:xfrm>
        </p:spPr>
        <p:txBody>
          <a:bodyPr anchor="ctr">
            <a:normAutofit/>
          </a:bodyPr>
          <a:lstStyle>
            <a:lvl1pPr>
              <a:defRPr sz="54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901D1-E9B0-476A-AF92-C2B481BFC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9968" y="0"/>
            <a:ext cx="16258032" cy="10287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B64FF6-5BEA-4B64-BD2F-4590BECD4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029968" y="-81"/>
            <a:ext cx="146304" cy="1028708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5167"/>
            <a:ext cx="7620000" cy="174307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ts val="3571"/>
              </a:lnSpc>
              <a:buNone/>
              <a:defRPr sz="54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2110446"/>
            <a:ext cx="7620000" cy="1047750"/>
          </a:xfrm>
        </p:spPr>
        <p:txBody>
          <a:bodyPr/>
          <a:lstStyle>
            <a:lvl1pPr marL="81642" indent="0">
              <a:lnSpc>
                <a:spcPct val="100000"/>
              </a:lnSpc>
              <a:spcBef>
                <a:spcPts val="0"/>
              </a:spcBef>
              <a:buNone/>
              <a:defRPr sz="2500"/>
            </a:lvl1pPr>
            <a:lvl2pPr>
              <a:buNone/>
              <a:defRPr sz="2100"/>
            </a:lvl2pPr>
            <a:lvl3pPr>
              <a:buNone/>
              <a:defRPr sz="1800"/>
            </a:lvl3pPr>
            <a:lvl4pPr>
              <a:buNone/>
              <a:defRPr sz="1600"/>
            </a:lvl4pPr>
            <a:lvl5pPr>
              <a:buNone/>
              <a:defRPr sz="16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3200401"/>
            <a:ext cx="16306800" cy="5988845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2F4C9-443A-46DE-93BC-34F1F130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3792" y="1600200"/>
            <a:ext cx="5486400" cy="2971800"/>
          </a:xfrm>
        </p:spPr>
        <p:txBody>
          <a:bodyPr anchor="b">
            <a:noAutofit/>
          </a:bodyPr>
          <a:lstStyle>
            <a:lvl1pPr algn="l">
              <a:buNone/>
              <a:defRPr sz="37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17BF5-AF8B-4D92-95AF-32217FC24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1600200"/>
            <a:ext cx="9144000" cy="6858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63284" tIns="489853" rIns="163284" bIns="81642" rtlCol="0" anchor="t">
            <a:normAutofit/>
          </a:bodyPr>
          <a:lstStyle>
            <a:extLst/>
          </a:lstStyle>
          <a:p>
            <a:pPr marL="0" indent="-506182" algn="l" rtl="0" eaLnBrk="1" latinLnBrk="0" hangingPunct="1">
              <a:lnSpc>
                <a:spcPts val="5357"/>
              </a:lnSpc>
              <a:spcBef>
                <a:spcPts val="1071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57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1714505"/>
            <a:ext cx="8839200" cy="5271797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63284" tIns="489853" anchor="t"/>
          <a:lstStyle>
            <a:lvl1pPr marL="0" indent="0" algn="l" eaLnBrk="1" latinLnBrk="0" hangingPunct="1">
              <a:buNone/>
              <a:defRPr sz="57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793450" y="1431512"/>
            <a:ext cx="1371600" cy="306465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10007334" y="1405179"/>
            <a:ext cx="1298448" cy="306465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7200900"/>
            <a:ext cx="8839200" cy="1143000"/>
          </a:xfrm>
        </p:spPr>
        <p:txBody>
          <a:bodyPr anchor="ctr"/>
          <a:lstStyle>
            <a:lvl1pPr marL="0" indent="0" algn="l">
              <a:lnSpc>
                <a:spcPts val="2857"/>
              </a:lnSpc>
              <a:spcBef>
                <a:spcPts val="0"/>
              </a:spcBef>
              <a:buNone/>
              <a:defRPr sz="2500">
                <a:solidFill>
                  <a:srgbClr val="777777"/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631853" y="-1223883"/>
            <a:ext cx="3277774" cy="2458331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337633" y="31654"/>
            <a:ext cx="3404382" cy="25532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365763" y="1582616"/>
            <a:ext cx="2251434" cy="1653936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2025747" y="-81"/>
            <a:ext cx="16262254" cy="1028708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871216" y="411957"/>
            <a:ext cx="14996160" cy="1714500"/>
          </a:xfrm>
          <a:prstGeom prst="rect">
            <a:avLst/>
          </a:prstGeom>
        </p:spPr>
        <p:txBody>
          <a:bodyPr lIns="163284" tIns="81642" rIns="163284" bIns="81642" anchor="ctr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871216" y="2171700"/>
            <a:ext cx="14996160" cy="7200900"/>
          </a:xfrm>
          <a:prstGeom prst="rect">
            <a:avLst/>
          </a:prstGeom>
        </p:spPr>
        <p:txBody>
          <a:bodyPr lIns="163284" tIns="81642" rIns="163284" bIns="81642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162800" y="9458325"/>
            <a:ext cx="4267200" cy="714375"/>
          </a:xfrm>
          <a:prstGeom prst="rect">
            <a:avLst/>
          </a:prstGeom>
        </p:spPr>
        <p:txBody>
          <a:bodyPr lIns="163284" tIns="81642" rIns="163284" bIns="81642" anchor="b"/>
          <a:lstStyle>
            <a:lvl1pPr algn="r" eaLnBrk="1" latinLnBrk="0" hangingPunct="1">
              <a:defRPr kumimoji="0" sz="21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1430000" y="9458325"/>
            <a:ext cx="5791200" cy="714375"/>
          </a:xfrm>
          <a:prstGeom prst="rect">
            <a:avLst/>
          </a:prstGeom>
        </p:spPr>
        <p:txBody>
          <a:bodyPr lIns="163284" tIns="81642" rIns="163284" bIns="81642" anchor="b"/>
          <a:lstStyle>
            <a:lvl1pPr eaLnBrk="1" latinLnBrk="0" hangingPunct="1">
              <a:defRPr kumimoji="0" sz="21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7227296" y="9458325"/>
            <a:ext cx="914400" cy="714375"/>
          </a:xfrm>
          <a:prstGeom prst="rect">
            <a:avLst/>
          </a:prstGeom>
        </p:spPr>
        <p:txBody>
          <a:bodyPr lIns="163284" tIns="81642" rIns="163284" bIns="81642" anchor="b"/>
          <a:lstStyle>
            <a:lvl1pPr algn="ctr" eaLnBrk="1" latinLnBrk="0" hangingPunct="1">
              <a:defRPr kumimoji="0" sz="21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FC0D53-F750-4B33-8699-B431A7DED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2029968" y="-81"/>
            <a:ext cx="146304" cy="1028708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ight Arrow 12">
            <a:hlinkHover r:id="" action="ppaction://hlinkshowjump?jump=nextslide"/>
          </p:cNvPr>
          <p:cNvSpPr/>
          <p:nvPr userDrawn="1"/>
        </p:nvSpPr>
        <p:spPr>
          <a:xfrm>
            <a:off x="15773400" y="9715500"/>
            <a:ext cx="1066800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>
            <a:hlinkClick r:id="" action="ppaction://hlinkshowjump?jump=previousslide"/>
          </p:cNvPr>
          <p:cNvSpPr/>
          <p:nvPr userDrawn="1"/>
        </p:nvSpPr>
        <p:spPr>
          <a:xfrm>
            <a:off x="2362200" y="9715500"/>
            <a:ext cx="1219200" cy="495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7700" kern="120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653138" indent="-506182" algn="l" rtl="0" eaLnBrk="1" latinLnBrk="0" hangingPunct="1">
        <a:lnSpc>
          <a:spcPct val="100000"/>
        </a:lnSpc>
        <a:spcBef>
          <a:spcPts val="1071"/>
        </a:spcBef>
        <a:buClr>
          <a:schemeClr val="accent1"/>
        </a:buClr>
        <a:buSzPct val="80000"/>
        <a:buFont typeface="Wingdings 2"/>
        <a:buChar char="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142991" indent="-424539" algn="l" rtl="0" eaLnBrk="1" latinLnBrk="0" hangingPunct="1">
        <a:lnSpc>
          <a:spcPct val="100000"/>
        </a:lnSpc>
        <a:spcBef>
          <a:spcPts val="982"/>
        </a:spcBef>
        <a:buClr>
          <a:schemeClr val="accent1"/>
        </a:buClr>
        <a:buFont typeface="Verdana"/>
        <a:buChar char="◦"/>
        <a:defRPr kumimoji="0"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1583859" indent="-408211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413" indent="-31024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318639" indent="-326569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2694193" indent="-326569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3069747" indent="-32656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3" indent="-32656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3804527" indent="-32656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8164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0821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8985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6.png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5.png"/><Relationship Id="rId4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effectLst/>
              </a:rPr>
              <a:t>Analog Circuits and Systems</a:t>
            </a:r>
            <a:endParaRPr lang="en-US" sz="96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5120" y="2775096"/>
            <a:ext cx="14813280" cy="4044804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Prof. K </a:t>
            </a:r>
            <a:r>
              <a:rPr lang="en-US" sz="5400" dirty="0" err="1" smtClean="0"/>
              <a:t>Radhakrishna</a:t>
            </a:r>
            <a:r>
              <a:rPr lang="en-US" sz="5400" dirty="0" smtClean="0"/>
              <a:t> </a:t>
            </a:r>
            <a:r>
              <a:rPr lang="en-US" sz="5400" dirty="0" err="1" smtClean="0"/>
              <a:t>Rao</a:t>
            </a:r>
            <a:endParaRPr lang="en-US" sz="5400" dirty="0" smtClean="0"/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Lecture 12: </a:t>
            </a:r>
          </a:p>
          <a:p>
            <a:pPr algn="ctr"/>
            <a:r>
              <a:rPr lang="en-US" sz="5400" dirty="0" smtClean="0"/>
              <a:t>Static Characteristics of Feedback Systems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38A9-4E00-4502-A704-93C17D2936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Linear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4578584" cy="6995160"/>
          </a:xfrm>
        </p:spPr>
        <p:txBody>
          <a:bodyPr/>
          <a:lstStyle/>
          <a:p>
            <a:r>
              <a:rPr lang="en-US" dirty="0" smtClean="0"/>
              <a:t>Gain = 10;   G</a:t>
            </a:r>
            <a:r>
              <a:rPr lang="en-US" baseline="-25000" dirty="0" smtClean="0"/>
              <a:t>2</a:t>
            </a:r>
            <a:r>
              <a:rPr lang="en-US" dirty="0" smtClean="0"/>
              <a:t> = 1/10;  G</a:t>
            </a:r>
            <a:r>
              <a:rPr lang="en-US" baseline="-25000" dirty="0" smtClean="0"/>
              <a:t>10</a:t>
            </a:r>
            <a:r>
              <a:rPr lang="en-US" dirty="0" smtClean="0"/>
              <a:t> = 100;   System Saturates at </a:t>
            </a:r>
            <a:r>
              <a:rPr lang="en-US" u="sng" dirty="0" smtClean="0"/>
              <a:t>+</a:t>
            </a:r>
            <a:r>
              <a:rPr lang="en-US" dirty="0" smtClean="0"/>
              <a:t>10 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22241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7846" y="3390900"/>
            <a:ext cx="12635554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7734300"/>
            <a:ext cx="12076176" cy="1143000"/>
          </a:xfrm>
        </p:spPr>
        <p:txBody>
          <a:bodyPr/>
          <a:lstStyle/>
          <a:p>
            <a:r>
              <a:rPr lang="en-US" dirty="0" smtClean="0"/>
              <a:t>Input limit to saturation = </a:t>
            </a:r>
            <a:r>
              <a:rPr lang="en-US" u="sng" dirty="0" smtClean="0"/>
              <a:t>+</a:t>
            </a:r>
            <a:r>
              <a:rPr lang="en-US" dirty="0" smtClean="0"/>
              <a:t>(10/10) = </a:t>
            </a:r>
            <a:r>
              <a:rPr lang="en-US" u="sng" dirty="0" smtClean="0"/>
              <a:t>+</a:t>
            </a:r>
            <a:r>
              <a:rPr lang="en-US" dirty="0" smtClean="0"/>
              <a:t>1 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47900"/>
            <a:ext cx="14859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3740384" cy="1943100"/>
          </a:xfrm>
        </p:spPr>
        <p:txBody>
          <a:bodyPr/>
          <a:lstStyle/>
          <a:p>
            <a:r>
              <a:rPr lang="en-US" dirty="0" smtClean="0"/>
              <a:t>For f = 1000 Hz</a:t>
            </a:r>
          </a:p>
          <a:p>
            <a:r>
              <a:rPr lang="en-US" dirty="0" smtClean="0"/>
              <a:t>For input signal resulting in saturation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076700"/>
            <a:ext cx="13335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Feedback System with Offset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2673584" cy="6995160"/>
          </a:xfrm>
        </p:spPr>
        <p:txBody>
          <a:bodyPr/>
          <a:lstStyle/>
          <a:p>
            <a:r>
              <a:rPr lang="en-US" dirty="0" smtClean="0"/>
              <a:t>Saturation points at 0 and 20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Lock range of the system is 0 – 2 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238500"/>
            <a:ext cx="15163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Piece-wise linear approximation to Nonlinear System</a:t>
            </a:r>
          </a:p>
          <a:p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= 1</a:t>
            </a:r>
          </a:p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 = 100 for </a:t>
            </a:r>
          </a:p>
          <a:p>
            <a:r>
              <a:rPr lang="en-US" dirty="0" smtClean="0"/>
              <a:t>     = 10 for  </a:t>
            </a:r>
          </a:p>
          <a:p>
            <a:r>
              <a:rPr lang="en-US" dirty="0" smtClean="0"/>
              <a:t>     = 0   for  </a:t>
            </a:r>
          </a:p>
          <a:p>
            <a:pPr>
              <a:buNone/>
            </a:pPr>
            <a:r>
              <a:rPr lang="en-US" dirty="0" smtClean="0"/>
              <a:t>              (Saturation)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8146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8145" name="Object 1"/>
          <p:cNvGraphicFramePr>
            <a:graphicFrameLocks noChangeAspect="1"/>
          </p:cNvGraphicFramePr>
          <p:nvPr/>
        </p:nvGraphicFramePr>
        <p:xfrm>
          <a:off x="6559549" y="4962524"/>
          <a:ext cx="4794251" cy="2510783"/>
        </p:xfrm>
        <a:graphic>
          <a:graphicData uri="http://schemas.openxmlformats.org/presentationml/2006/ole">
            <p:oleObj spid="_x0000_s518145" name="Equation" r:id="rId3" imgW="1473120" imgH="761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28385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628900"/>
            <a:ext cx="1465613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095500"/>
            <a:ext cx="143256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for low frequency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3435584" cy="6995160"/>
          </a:xfrm>
        </p:spPr>
        <p:txBody>
          <a:bodyPr/>
          <a:lstStyle/>
          <a:p>
            <a:r>
              <a:rPr lang="en-US" dirty="0" smtClean="0"/>
              <a:t>For input signal not leading to saturation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314700"/>
            <a:ext cx="14859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for low frequency inputs (contd.,)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3435584" cy="6995160"/>
          </a:xfrm>
        </p:spPr>
        <p:txBody>
          <a:bodyPr/>
          <a:lstStyle/>
          <a:p>
            <a:r>
              <a:rPr lang="en-US" dirty="0" smtClean="0"/>
              <a:t>For input signal resulting in saturation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" name="Content Placeholder 8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238500"/>
            <a:ext cx="13868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Range: Divider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10800" y="2286000"/>
            <a:ext cx="7656576" cy="699516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Multiplier is designed for inputs and outputs limited to </a:t>
            </a:r>
            <a:r>
              <a:rPr lang="en-US" u="sng" dirty="0" smtClean="0"/>
              <a:t>+</a:t>
            </a:r>
            <a:r>
              <a:rPr lang="en-US" dirty="0" smtClean="0"/>
              <a:t> 10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23268" name="Rectangle 4"/>
          <p:cNvSpPr>
            <a:spLocks noChangeArrowheads="1"/>
          </p:cNvSpPr>
          <p:nvPr/>
        </p:nvSpPr>
        <p:spPr bwMode="auto">
          <a:xfrm>
            <a:off x="0" y="0"/>
            <a:ext cx="1828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3267" name="Object 3"/>
          <p:cNvGraphicFramePr>
            <a:graphicFrameLocks noChangeAspect="1"/>
          </p:cNvGraphicFramePr>
          <p:nvPr/>
        </p:nvGraphicFramePr>
        <p:xfrm>
          <a:off x="10460038" y="2324100"/>
          <a:ext cx="4932362" cy="1387475"/>
        </p:xfrm>
        <a:graphic>
          <a:graphicData uri="http://schemas.openxmlformats.org/presentationml/2006/ole">
            <p:oleObj spid="_x0000_s523267" name="Equation" r:id="rId3" imgW="1422360" imgH="406080" progId="Equation.DSMT4">
              <p:embed/>
            </p:oleObj>
          </a:graphicData>
        </a:graphic>
      </p:graphicFrame>
      <p:graphicFrame>
        <p:nvGraphicFramePr>
          <p:cNvPr id="523269" name="Object 5"/>
          <p:cNvGraphicFramePr>
            <a:graphicFrameLocks noChangeAspect="1"/>
          </p:cNvGraphicFramePr>
          <p:nvPr/>
        </p:nvGraphicFramePr>
        <p:xfrm>
          <a:off x="11560175" y="5405438"/>
          <a:ext cx="1762125" cy="1604962"/>
        </p:xfrm>
        <a:graphic>
          <a:graphicData uri="http://schemas.openxmlformats.org/presentationml/2006/ole">
            <p:oleObj spid="_x0000_s523269" name="Equation" r:id="rId4" imgW="507960" imgH="469800" progId="Equation.DSMT4">
              <p:embed/>
            </p:oleObj>
          </a:graphicData>
        </a:graphic>
      </p:graphicFrame>
      <p:pic>
        <p:nvPicPr>
          <p:cNvPr id="523270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71788" y="3595469"/>
            <a:ext cx="7315200" cy="437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Feedback</a:t>
            </a:r>
          </a:p>
          <a:p>
            <a:r>
              <a:rPr lang="en-US" dirty="0" smtClean="0"/>
              <a:t>Negative feedback and positive feedback</a:t>
            </a:r>
          </a:p>
          <a:p>
            <a:r>
              <a:rPr lang="en-US" dirty="0" smtClean="0"/>
              <a:t>Desensitization in negative feedback systems</a:t>
            </a:r>
          </a:p>
          <a:p>
            <a:r>
              <a:rPr lang="en-US" dirty="0" smtClean="0"/>
              <a:t>Inversion function</a:t>
            </a:r>
          </a:p>
          <a:p>
            <a:r>
              <a:rPr lang="en-US" dirty="0" smtClean="0"/>
              <a:t>Feedback output follows the input</a:t>
            </a:r>
          </a:p>
          <a:p>
            <a:r>
              <a:rPr lang="en-US" dirty="0" smtClean="0"/>
              <a:t>Error tends to zero as loop-gain tends to infinity</a:t>
            </a:r>
          </a:p>
          <a:p>
            <a:r>
              <a:rPr lang="en-US" dirty="0" smtClean="0"/>
              <a:t>Voltage follower, current follower, phase follower, frequency follower</a:t>
            </a:r>
          </a:p>
          <a:p>
            <a:r>
              <a:rPr lang="en-US" dirty="0" smtClean="0"/>
              <a:t>Square rooter from squarer, FM detector from FM generator, D to A converter from A to D converter,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171700"/>
            <a:ext cx="9372600" cy="543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Range: Square Rooter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7658100"/>
            <a:ext cx="15276576" cy="1623060"/>
          </a:xfrm>
        </p:spPr>
        <p:txBody>
          <a:bodyPr>
            <a:normAutofit/>
          </a:bodyPr>
          <a:lstStyle/>
          <a:p>
            <a:r>
              <a:rPr lang="en-US" dirty="0" smtClean="0"/>
              <a:t>As          is always positive the lock range is given by 0 </a:t>
            </a:r>
            <a:r>
              <a:rPr lang="en-US" u="sng" dirty="0" smtClean="0"/>
              <a:t>&lt;</a:t>
            </a:r>
            <a:r>
              <a:rPr lang="en-US" dirty="0" smtClean="0"/>
              <a:t> V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u="sng" dirty="0" smtClean="0"/>
              <a:t>&lt;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27362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7361" name="Object 1"/>
          <p:cNvGraphicFramePr>
            <a:graphicFrameLocks noChangeAspect="1"/>
          </p:cNvGraphicFramePr>
          <p:nvPr/>
        </p:nvGraphicFramePr>
        <p:xfrm>
          <a:off x="4191000" y="7429500"/>
          <a:ext cx="914400" cy="1490133"/>
        </p:xfrm>
        <a:graphic>
          <a:graphicData uri="http://schemas.openxmlformats.org/presentationml/2006/ole">
            <p:oleObj spid="_x0000_s527361" name="Equation" r:id="rId4" imgW="25380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Range: Automatic Gain Controller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3145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199" y="2400300"/>
            <a:ext cx="14305577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Range: Automatic Gain Controller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71216" y="3467100"/>
            <a:ext cx="14996160" cy="5905500"/>
          </a:xfrm>
        </p:spPr>
        <p:txBody>
          <a:bodyPr/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po</a:t>
            </a:r>
            <a:r>
              <a:rPr lang="en-US" dirty="0" smtClean="0"/>
              <a:t> remains constant irrespective of changes in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, </a:t>
            </a:r>
            <a:r>
              <a:rPr lang="en-US" dirty="0" smtClean="0"/>
              <a:t>but depends on V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baseline="-25000" dirty="0" smtClean="0"/>
              <a:t> </a:t>
            </a:r>
            <a:r>
              <a:rPr lang="en-US" dirty="0" smtClean="0"/>
              <a:t>has to remain positive for the loop to remain as negative feedback.</a:t>
            </a:r>
          </a:p>
          <a:p>
            <a:r>
              <a:rPr lang="en-US" dirty="0" smtClean="0"/>
              <a:t>As multiplier output cannot be greater than 10 V;   0 &lt;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</a:t>
            </a:r>
            <a:r>
              <a:rPr lang="en-US" u="sng" dirty="0" smtClean="0"/>
              <a:t>&lt;</a:t>
            </a:r>
            <a:r>
              <a:rPr lang="en-US" dirty="0" smtClean="0"/>
              <a:t>10</a:t>
            </a:r>
          </a:p>
          <a:p>
            <a:r>
              <a:rPr lang="en-US" dirty="0" smtClean="0"/>
              <a:t>Lock range =</a:t>
            </a:r>
            <a:endParaRPr lang="en-US" dirty="0"/>
          </a:p>
        </p:txBody>
      </p:sp>
      <p:sp>
        <p:nvSpPr>
          <p:cNvPr id="529410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9409" name="Object 1"/>
          <p:cNvGraphicFramePr>
            <a:graphicFrameLocks noChangeAspect="1"/>
          </p:cNvGraphicFramePr>
          <p:nvPr/>
        </p:nvGraphicFramePr>
        <p:xfrm>
          <a:off x="3733800" y="2400300"/>
          <a:ext cx="5286375" cy="1189038"/>
        </p:xfrm>
        <a:graphic>
          <a:graphicData uri="http://schemas.openxmlformats.org/presentationml/2006/ole">
            <p:oleObj spid="_x0000_s529409" name="Equation" r:id="rId3" imgW="1879560" imgH="419040" progId="Equation.DSMT4">
              <p:embed/>
            </p:oleObj>
          </a:graphicData>
        </a:graphic>
      </p:graphicFrame>
      <p:sp>
        <p:nvSpPr>
          <p:cNvPr id="529412" name="Rectangle 4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9411" name="Object 3"/>
          <p:cNvGraphicFramePr>
            <a:graphicFrameLocks noChangeAspect="1"/>
          </p:cNvGraphicFramePr>
          <p:nvPr/>
        </p:nvGraphicFramePr>
        <p:xfrm>
          <a:off x="4591050" y="4152900"/>
          <a:ext cx="2857500" cy="836613"/>
        </p:xfrm>
        <a:graphic>
          <a:graphicData uri="http://schemas.openxmlformats.org/presentationml/2006/ole">
            <p:oleObj spid="_x0000_s529411" name="Equation" r:id="rId4" imgW="952200" imgH="279360" progId="Equation.DSMT4">
              <p:embed/>
            </p:oleObj>
          </a:graphicData>
        </a:graphic>
      </p:graphicFrame>
      <p:sp>
        <p:nvSpPr>
          <p:cNvPr id="529414" name="Rectangle 6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9413" name="Object 5"/>
          <p:cNvGraphicFramePr>
            <a:graphicFrameLocks noChangeAspect="1"/>
          </p:cNvGraphicFramePr>
          <p:nvPr/>
        </p:nvGraphicFramePr>
        <p:xfrm>
          <a:off x="6476999" y="7048500"/>
          <a:ext cx="4038601" cy="814508"/>
        </p:xfrm>
        <a:graphic>
          <a:graphicData uri="http://schemas.openxmlformats.org/presentationml/2006/ole">
            <p:oleObj spid="_x0000_s529413" name="Equation" r:id="rId5" imgW="13842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Range: Automatic Gain Controller (contd.,)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4273784" cy="6995160"/>
          </a:xfrm>
        </p:spPr>
        <p:txBody>
          <a:bodyPr/>
          <a:lstStyle/>
          <a:p>
            <a:r>
              <a:rPr lang="en-US" dirty="0" smtClean="0"/>
              <a:t>For                        the output tracks the input to the multiplier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30434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30433" name="Object 1"/>
          <p:cNvGraphicFramePr>
            <a:graphicFrameLocks noChangeAspect="1"/>
          </p:cNvGraphicFramePr>
          <p:nvPr/>
        </p:nvGraphicFramePr>
        <p:xfrm>
          <a:off x="4495799" y="2247900"/>
          <a:ext cx="3343275" cy="990600"/>
        </p:xfrm>
        <a:graphic>
          <a:graphicData uri="http://schemas.openxmlformats.org/presentationml/2006/ole">
            <p:oleObj spid="_x0000_s530433" name="Equation" r:id="rId3" imgW="939800" imgH="279400" progId="Equation.DSMT4">
              <p:embed/>
            </p:oleObj>
          </a:graphicData>
        </a:graphic>
      </p:graphicFrame>
      <p:sp>
        <p:nvSpPr>
          <p:cNvPr id="530436" name="Rectangle 4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30435" name="Object 3"/>
          <p:cNvGraphicFramePr>
            <a:graphicFrameLocks noChangeAspect="1"/>
          </p:cNvGraphicFramePr>
          <p:nvPr/>
        </p:nvGraphicFramePr>
        <p:xfrm>
          <a:off x="3884613" y="3127375"/>
          <a:ext cx="2263775" cy="949325"/>
        </p:xfrm>
        <a:graphic>
          <a:graphicData uri="http://schemas.openxmlformats.org/presentationml/2006/ole">
            <p:oleObj spid="_x0000_s530435" name="Equation" r:id="rId4" imgW="672840" imgH="279360" progId="Equation.DSMT4">
              <p:embed/>
            </p:oleObj>
          </a:graphicData>
        </a:graphic>
      </p:graphicFrame>
      <p:pic>
        <p:nvPicPr>
          <p:cNvPr id="53043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3619500"/>
            <a:ext cx="10439400" cy="573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the lock range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238500"/>
            <a:ext cx="1234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505200" y="826770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n-lt"/>
              </a:rPr>
              <a:t>V</a:t>
            </a:r>
            <a:r>
              <a:rPr lang="en-US" sz="4000" baseline="-25000" dirty="0" err="1" smtClean="0">
                <a:latin typeface="+mn-lt"/>
              </a:rPr>
              <a:t>p</a:t>
            </a:r>
            <a:r>
              <a:rPr lang="en-US" sz="4000" dirty="0" smtClean="0">
                <a:latin typeface="+mn-lt"/>
              </a:rPr>
              <a:t> = 8V, V</a:t>
            </a:r>
            <a:r>
              <a:rPr lang="en-US" sz="4000" baseline="-25000" dirty="0" smtClean="0">
                <a:latin typeface="+mn-lt"/>
              </a:rPr>
              <a:t>C</a:t>
            </a:r>
            <a:r>
              <a:rPr lang="en-US" sz="4000" dirty="0" smtClean="0">
                <a:latin typeface="+mn-lt"/>
              </a:rPr>
              <a:t> = 5V</a:t>
            </a:r>
            <a:endParaRPr lang="en-US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the lock range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05200" y="826770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n-lt"/>
              </a:rPr>
              <a:t>V</a:t>
            </a:r>
            <a:r>
              <a:rPr lang="en-US" sz="4000" baseline="-25000" dirty="0" err="1" smtClean="0">
                <a:latin typeface="+mn-lt"/>
              </a:rPr>
              <a:t>p</a:t>
            </a:r>
            <a:r>
              <a:rPr lang="en-US" sz="4000" dirty="0" smtClean="0">
                <a:latin typeface="+mn-lt"/>
              </a:rPr>
              <a:t> = 10V, V</a:t>
            </a:r>
            <a:r>
              <a:rPr lang="en-US" sz="4000" baseline="-25000" dirty="0" smtClean="0">
                <a:latin typeface="+mn-lt"/>
              </a:rPr>
              <a:t>C</a:t>
            </a:r>
            <a:r>
              <a:rPr lang="en-US" sz="4000" dirty="0" smtClean="0">
                <a:latin typeface="+mn-lt"/>
              </a:rPr>
              <a:t> = 4V</a:t>
            </a:r>
            <a:endParaRPr lang="en-US" sz="4000" dirty="0">
              <a:latin typeface="+mn-lt"/>
            </a:endParaRPr>
          </a:p>
        </p:txBody>
      </p:sp>
      <p:pic>
        <p:nvPicPr>
          <p:cNvPr id="9" name="Content Placeholder 8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314700"/>
            <a:ext cx="12801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Outside the lock range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05200" y="8267700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n-lt"/>
              </a:rPr>
              <a:t>V</a:t>
            </a:r>
            <a:r>
              <a:rPr lang="en-US" sz="4000" baseline="-25000" dirty="0" err="1" smtClean="0">
                <a:latin typeface="+mn-lt"/>
              </a:rPr>
              <a:t>p</a:t>
            </a:r>
            <a:r>
              <a:rPr lang="en-US" sz="4000" dirty="0" smtClean="0">
                <a:latin typeface="+mn-lt"/>
              </a:rPr>
              <a:t> = 1V, V</a:t>
            </a:r>
            <a:r>
              <a:rPr lang="en-US" sz="4000" baseline="-25000" dirty="0" smtClean="0">
                <a:latin typeface="+mn-lt"/>
              </a:rPr>
              <a:t>C</a:t>
            </a:r>
            <a:r>
              <a:rPr lang="en-US" sz="4000" dirty="0" smtClean="0">
                <a:latin typeface="+mn-lt"/>
              </a:rPr>
              <a:t> is Saturated</a:t>
            </a:r>
            <a:endParaRPr lang="en-US" sz="4000" dirty="0">
              <a:latin typeface="+mn-lt"/>
            </a:endParaRPr>
          </a:p>
        </p:txBody>
      </p:sp>
      <p:pic>
        <p:nvPicPr>
          <p:cNvPr id="10" name="Content Placeholder 9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38500"/>
            <a:ext cx="14097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Range: Current Amplifier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2286000"/>
            <a:ext cx="15316200" cy="6995160"/>
          </a:xfrm>
        </p:spPr>
        <p:txBody>
          <a:bodyPr/>
          <a:lstStyle/>
          <a:p>
            <a:r>
              <a:rPr lang="en-US" dirty="0" smtClean="0"/>
              <a:t>Trans-resistance amplifier cascaded with trans-conductance amplifier</a:t>
            </a:r>
          </a:p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 = 100k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 x 10mS =1000 and G</a:t>
            </a:r>
            <a:r>
              <a:rPr lang="en-US" baseline="-25000" dirty="0" smtClean="0"/>
              <a:t>2</a:t>
            </a:r>
            <a:r>
              <a:rPr lang="en-US" dirty="0" smtClean="0"/>
              <a:t> = 1/10</a:t>
            </a:r>
          </a:p>
          <a:p>
            <a:r>
              <a:rPr lang="en-US" dirty="0" smtClean="0"/>
              <a:t>Output of Trans-resistance amplifier is limited to </a:t>
            </a:r>
            <a:r>
              <a:rPr lang="en-US" u="sng" dirty="0" smtClean="0"/>
              <a:t>+</a:t>
            </a:r>
            <a:r>
              <a:rPr lang="en-US" dirty="0" smtClean="0"/>
              <a:t> 10V</a:t>
            </a:r>
          </a:p>
          <a:p>
            <a:r>
              <a:rPr lang="en-US" dirty="0" smtClean="0"/>
              <a:t>Lock range of I</a:t>
            </a:r>
            <a:r>
              <a:rPr lang="en-US" baseline="-25000" dirty="0" smtClean="0"/>
              <a:t>i</a:t>
            </a:r>
            <a:r>
              <a:rPr lang="en-US" dirty="0" smtClean="0"/>
              <a:t> is </a:t>
            </a:r>
            <a:r>
              <a:rPr lang="en-US" u="sng" dirty="0" smtClean="0"/>
              <a:t>+</a:t>
            </a:r>
            <a:r>
              <a:rPr lang="en-US" dirty="0" smtClean="0"/>
              <a:t>10 </a:t>
            </a:r>
            <a:r>
              <a:rPr lang="en-US" dirty="0" err="1" smtClean="0"/>
              <a:t>mA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3145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5295900"/>
            <a:ext cx="11125200" cy="371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476500"/>
            <a:ext cx="14859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52700"/>
            <a:ext cx="14554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10591800" y="2019300"/>
            <a:ext cx="7315200" cy="6995160"/>
          </a:xfrm>
        </p:spPr>
        <p:txBody>
          <a:bodyPr/>
          <a:lstStyle/>
          <a:p>
            <a:r>
              <a:rPr lang="en-US" dirty="0" smtClean="0"/>
              <a:t>For I</a:t>
            </a:r>
            <a:r>
              <a:rPr lang="en-US" baseline="-25000" dirty="0" smtClean="0"/>
              <a:t>i</a:t>
            </a:r>
            <a:r>
              <a:rPr lang="en-US" dirty="0" smtClean="0"/>
              <a:t> = 12 sin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Offset in Feedback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represents the forward transfer function of the system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there is an offset at the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0498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0497" name="Object 1"/>
          <p:cNvGraphicFramePr>
            <a:graphicFrameLocks noChangeAspect="1"/>
          </p:cNvGraphicFramePr>
          <p:nvPr/>
        </p:nvGraphicFramePr>
        <p:xfrm>
          <a:off x="3505200" y="2292350"/>
          <a:ext cx="838200" cy="717550"/>
        </p:xfrm>
        <a:graphic>
          <a:graphicData uri="http://schemas.openxmlformats.org/presentationml/2006/ole">
            <p:oleObj spid="_x0000_s490497" name="Equation" r:id="rId3" imgW="203040" imgH="228600" progId="Equation.DSMT4">
              <p:embed/>
            </p:oleObj>
          </a:graphicData>
        </a:graphic>
      </p:graphicFrame>
      <p:sp>
        <p:nvSpPr>
          <p:cNvPr id="490500" name="Rectangle 4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0499" name="Object 3"/>
          <p:cNvGraphicFramePr>
            <a:graphicFrameLocks noChangeAspect="1"/>
          </p:cNvGraphicFramePr>
          <p:nvPr/>
        </p:nvGraphicFramePr>
        <p:xfrm>
          <a:off x="5715000" y="3314700"/>
          <a:ext cx="2413000" cy="762000"/>
        </p:xfrm>
        <a:graphic>
          <a:graphicData uri="http://schemas.openxmlformats.org/presentationml/2006/ole">
            <p:oleObj spid="_x0000_s490499" name="Equation" r:id="rId4" imgW="723600" imgH="228600" progId="Equation.DSMT4">
              <p:embed/>
            </p:oleObj>
          </a:graphicData>
        </a:graphic>
      </p:graphicFrame>
      <p:sp>
        <p:nvSpPr>
          <p:cNvPr id="490502" name="Rectangle 6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0501" name="Object 5"/>
          <p:cNvGraphicFramePr>
            <a:graphicFrameLocks noChangeAspect="1"/>
          </p:cNvGraphicFramePr>
          <p:nvPr/>
        </p:nvGraphicFramePr>
        <p:xfrm>
          <a:off x="5729288" y="5448300"/>
          <a:ext cx="4619625" cy="739775"/>
        </p:xfrm>
        <a:graphic>
          <a:graphicData uri="http://schemas.openxmlformats.org/presentationml/2006/ole">
            <p:oleObj spid="_x0000_s490501" name="Equation" r:id="rId5" imgW="14349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F-V in loop with V-F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3453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019299"/>
            <a:ext cx="9881684" cy="403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FLL – Lock Range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3350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1" y="2247900"/>
            <a:ext cx="10363200" cy="370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Distortion caused by non-linearity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2303463" y="2247900"/>
          <a:ext cx="9947275" cy="7224713"/>
        </p:xfrm>
        <a:graphic>
          <a:graphicData uri="http://schemas.openxmlformats.org/presentationml/2006/ole">
            <p:oleObj spid="_x0000_s532482" name="Equation" r:id="rId3" imgW="3479760" imgH="252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Noise is any undesirable signal  </a:t>
            </a:r>
          </a:p>
          <a:p>
            <a:pPr>
              <a:buNone/>
            </a:pPr>
            <a:r>
              <a:rPr lang="en-US" dirty="0" smtClean="0"/>
              <a:t>Noise </a:t>
            </a:r>
          </a:p>
          <a:p>
            <a:pPr lvl="0"/>
            <a:r>
              <a:rPr lang="en-IN" dirty="0" smtClean="0"/>
              <a:t>may internally be generated in a system </a:t>
            </a:r>
            <a:endParaRPr lang="en-US" dirty="0" smtClean="0"/>
          </a:p>
          <a:p>
            <a:r>
              <a:rPr lang="en-US" dirty="0" smtClean="0"/>
              <a:t>can enter a system from external 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Noise in electronics is broadly classified as </a:t>
            </a:r>
          </a:p>
          <a:p>
            <a:pPr lvl="0"/>
            <a:r>
              <a:rPr lang="en-IN" dirty="0" smtClean="0"/>
              <a:t>white noise (infinite bandwidth) </a:t>
            </a:r>
            <a:endParaRPr lang="en-US" dirty="0" smtClean="0"/>
          </a:p>
          <a:p>
            <a:pPr lvl="0"/>
            <a:r>
              <a:rPr lang="en-IN" dirty="0" err="1" smtClean="0"/>
              <a:t>colored</a:t>
            </a:r>
            <a:r>
              <a:rPr lang="en-IN" dirty="0" smtClean="0"/>
              <a:t> noise (narrow bandwidth) </a:t>
            </a:r>
            <a:endParaRPr lang="en-US" dirty="0" smtClean="0"/>
          </a:p>
          <a:p>
            <a:pPr lvl="0"/>
            <a:r>
              <a:rPr lang="en-IN" dirty="0" smtClean="0"/>
              <a:t>shot noise (low frequency)</a:t>
            </a:r>
            <a:endParaRPr lang="en-US" dirty="0" smtClean="0"/>
          </a:p>
          <a:p>
            <a:r>
              <a:rPr lang="en-US" dirty="0" smtClean="0"/>
              <a:t>Drift in output offset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Conclusion</a:t>
            </a:r>
            <a:endParaRPr lang="en-US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characteristic of negative feedback systems</a:t>
            </a:r>
          </a:p>
          <a:p>
            <a:r>
              <a:rPr lang="en-US" dirty="0" smtClean="0"/>
              <a:t>Distortion reduction</a:t>
            </a:r>
          </a:p>
          <a:p>
            <a:r>
              <a:rPr lang="en-US" dirty="0" smtClean="0"/>
              <a:t>Linearity </a:t>
            </a:r>
          </a:p>
          <a:p>
            <a:r>
              <a:rPr lang="en-US" dirty="0" smtClean="0"/>
              <a:t>Noise reduction</a:t>
            </a:r>
          </a:p>
          <a:p>
            <a:r>
              <a:rPr lang="en-US" dirty="0" smtClean="0"/>
              <a:t>Effect of saturation </a:t>
            </a:r>
          </a:p>
          <a:p>
            <a:r>
              <a:rPr lang="en-US" dirty="0" smtClean="0"/>
              <a:t>Dynamic range of operation or lock range</a:t>
            </a:r>
          </a:p>
          <a:p>
            <a:r>
              <a:rPr lang="en-US" dirty="0" smtClean="0"/>
              <a:t>Dynamic characteristic of feedback loop will be the topic of next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feedback system with output offset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ChangeAspect="1"/>
          </p:cNvGraphicFramePr>
          <p:nvPr>
            <p:ph sz="half" idx="2"/>
          </p:nvPr>
        </p:nvGraphicFramePr>
        <p:xfrm>
          <a:off x="2895600" y="6692900"/>
          <a:ext cx="6858000" cy="2536825"/>
        </p:xfrm>
        <a:graphic>
          <a:graphicData uri="http://schemas.openxmlformats.org/presentationml/2006/ole">
            <p:oleObj spid="_x0000_s510979" name="Equation" r:id="rId3" imgW="1854000" imgH="685800" progId="Equation.DSMT4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2496800" y="300990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+mn-lt"/>
              </a:rPr>
              <a:t>Offset at the output is reduced by (1+ Loop Gain)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+mn-lt"/>
              </a:rPr>
              <a:t>Output offset can be compensated by suitably offsetting the input to the feedback system</a:t>
            </a:r>
            <a:endParaRPr lang="en-US" sz="4000" dirty="0">
              <a:latin typeface="+mn-lt"/>
            </a:endParaRPr>
          </a:p>
        </p:txBody>
      </p:sp>
      <p:pic>
        <p:nvPicPr>
          <p:cNvPr id="51098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247900"/>
            <a:ext cx="7315200" cy="364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Nonlinearities</a:t>
            </a:r>
          </a:p>
          <a:p>
            <a:pPr lvl="0"/>
            <a:r>
              <a:rPr lang="en-IN" dirty="0" smtClean="0"/>
              <a:t>Saturation</a:t>
            </a:r>
            <a:endParaRPr lang="en-US" dirty="0" smtClean="0"/>
          </a:p>
          <a:p>
            <a:pPr lvl="0"/>
            <a:r>
              <a:rPr lang="en-IN" dirty="0" smtClean="0"/>
              <a:t>Input-output relationships of G</a:t>
            </a:r>
            <a:r>
              <a:rPr lang="en-IN" baseline="-25000" dirty="0" smtClean="0"/>
              <a:t>1</a:t>
            </a:r>
            <a:r>
              <a:rPr lang="en-IN" dirty="0" smtClean="0"/>
              <a:t> and G</a:t>
            </a:r>
            <a:r>
              <a:rPr lang="en-IN" baseline="-25000" dirty="0" smtClean="0"/>
              <a:t>2</a:t>
            </a:r>
            <a:r>
              <a:rPr lang="en-IN" dirty="0" smtClean="0"/>
              <a:t> are nonlinear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common non-linearity is </a:t>
            </a:r>
            <a:r>
              <a:rPr lang="en-US" b="1" dirty="0" smtClean="0"/>
              <a:t>Saturation </a:t>
            </a:r>
            <a:r>
              <a:rPr lang="en-US" dirty="0" smtClean="0"/>
              <a:t>and it is odd-symmetric in nature </a:t>
            </a:r>
          </a:p>
          <a:p>
            <a:r>
              <a:rPr lang="en-US" dirty="0" smtClean="0"/>
              <a:t>When the output is saturated the feedback loop gets broken</a:t>
            </a:r>
          </a:p>
          <a:p>
            <a:r>
              <a:rPr lang="en-US" dirty="0" smtClean="0"/>
              <a:t>The dynamic range of input signal X</a:t>
            </a:r>
            <a:r>
              <a:rPr lang="en-US" baseline="-25000" dirty="0" smtClean="0"/>
              <a:t>i</a:t>
            </a:r>
            <a:r>
              <a:rPr lang="en-US" dirty="0" smtClean="0"/>
              <a:t> over which the feedback loop is functional is called ‘lock range’ of the feedback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001" name="Object 1"/>
          <p:cNvGraphicFramePr>
            <a:graphicFrameLocks noChangeAspect="1"/>
          </p:cNvGraphicFramePr>
          <p:nvPr/>
        </p:nvGraphicFramePr>
        <p:xfrm>
          <a:off x="3733800" y="4457700"/>
          <a:ext cx="6064250" cy="762000"/>
        </p:xfrm>
        <a:graphic>
          <a:graphicData uri="http://schemas.openxmlformats.org/presentationml/2006/ole">
            <p:oleObj spid="_x0000_s512001" name="Equation" r:id="rId3" imgW="18288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4883384" cy="6995160"/>
          </a:xfrm>
        </p:spPr>
        <p:txBody>
          <a:bodyPr>
            <a:normAutofit/>
          </a:bodyPr>
          <a:lstStyle/>
          <a:p>
            <a:r>
              <a:rPr lang="en-US" dirty="0" smtClean="0"/>
              <a:t>For small changes around a quiescent value  the forward path gain function G</a:t>
            </a:r>
            <a:r>
              <a:rPr lang="en-US" baseline="-25000" dirty="0" smtClean="0"/>
              <a:t>1</a:t>
            </a:r>
            <a:r>
              <a:rPr lang="en-US" dirty="0" smtClean="0"/>
              <a:t> may be approximated as the slope around the operating point</a:t>
            </a:r>
          </a:p>
          <a:p>
            <a:endParaRPr lang="en-US" dirty="0" smtClean="0"/>
          </a:p>
          <a:p>
            <a:r>
              <a:rPr lang="en-US" dirty="0" smtClean="0"/>
              <a:t>Saturation may be modeled as </a:t>
            </a:r>
            <a:r>
              <a:rPr lang="en-US" dirty="0" err="1" smtClean="0"/>
              <a:t>tanh</a:t>
            </a:r>
            <a:r>
              <a:rPr lang="en-US" dirty="0" smtClean="0"/>
              <a:t> function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an even symmetric 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sz="half" idx="2"/>
          </p:nvPr>
        </p:nvGraphicFramePr>
        <p:xfrm>
          <a:off x="7391400" y="3619500"/>
          <a:ext cx="2299515" cy="1371600"/>
        </p:xfrm>
        <a:graphic>
          <a:graphicData uri="http://schemas.openxmlformats.org/presentationml/2006/ole">
            <p:oleObj spid="_x0000_s513026" name="Equation" r:id="rId3" imgW="723600" imgH="431640" progId="Equation.DSMT4">
              <p:embed/>
            </p:oleObj>
          </a:graphicData>
        </a:graphic>
      </p:graphicFrame>
      <p:graphicFrame>
        <p:nvGraphicFramePr>
          <p:cNvPr id="513027" name="Object 3"/>
          <p:cNvGraphicFramePr>
            <a:graphicFrameLocks noChangeAspect="1"/>
          </p:cNvGraphicFramePr>
          <p:nvPr/>
        </p:nvGraphicFramePr>
        <p:xfrm>
          <a:off x="5105400" y="5753100"/>
          <a:ext cx="3886200" cy="1524000"/>
        </p:xfrm>
        <a:graphic>
          <a:graphicData uri="http://schemas.openxmlformats.org/presentationml/2006/ole">
            <p:oleObj spid="_x0000_s513027" name="Equation" r:id="rId4" imgW="1295280" imgH="507960" progId="Equation.DSMT4">
              <p:embed/>
            </p:oleObj>
          </a:graphicData>
        </a:graphic>
      </p:graphicFrame>
      <p:graphicFrame>
        <p:nvGraphicFramePr>
          <p:cNvPr id="513028" name="Object 4"/>
          <p:cNvGraphicFramePr>
            <a:graphicFrameLocks noChangeAspect="1"/>
          </p:cNvGraphicFramePr>
          <p:nvPr/>
        </p:nvGraphicFramePr>
        <p:xfrm>
          <a:off x="5295900" y="7886700"/>
          <a:ext cx="3619500" cy="1295400"/>
        </p:xfrm>
        <a:graphic>
          <a:graphicData uri="http://schemas.openxmlformats.org/presentationml/2006/ole">
            <p:oleObj spid="_x0000_s513028" name="Equation" r:id="rId5" imgW="12063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Saturation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4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1788" y="3860131"/>
            <a:ext cx="7315200" cy="3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4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52113" y="3860131"/>
            <a:ext cx="7315200" cy="3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feedback and Saturation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4578584" cy="6995160"/>
          </a:xfrm>
        </p:spPr>
        <p:txBody>
          <a:bodyPr/>
          <a:lstStyle/>
          <a:p>
            <a:r>
              <a:rPr lang="en-US" dirty="0" smtClean="0"/>
              <a:t>It is assumed that G</a:t>
            </a:r>
            <a:r>
              <a:rPr lang="en-US" baseline="-25000" dirty="0" smtClean="0"/>
              <a:t>2</a:t>
            </a:r>
            <a:r>
              <a:rPr lang="en-US" dirty="0" smtClean="0"/>
              <a:t> is linear and there is no output offset</a:t>
            </a:r>
          </a:p>
          <a:p>
            <a:r>
              <a:rPr lang="en-US" dirty="0" smtClean="0"/>
              <a:t>If saturation is simplified to include only the third order term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5074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5073" name="Object 1"/>
          <p:cNvGraphicFramePr>
            <a:graphicFrameLocks noChangeAspect="1"/>
          </p:cNvGraphicFramePr>
          <p:nvPr/>
        </p:nvGraphicFramePr>
        <p:xfrm>
          <a:off x="2697163" y="3543300"/>
          <a:ext cx="8102600" cy="5829300"/>
        </p:xfrm>
        <a:graphic>
          <a:graphicData uri="http://schemas.openxmlformats.org/presentationml/2006/ole">
            <p:oleObj spid="_x0000_s515073" name="Equation" r:id="rId3" imgW="2323800" imgH="1726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feedback and Saturation (contd.,)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long as                  the error introduced due to saturation is negligible</a:t>
            </a:r>
          </a:p>
          <a:p>
            <a:r>
              <a:rPr lang="en-US" dirty="0" smtClean="0"/>
              <a:t>For all values of X</a:t>
            </a:r>
            <a:r>
              <a:rPr lang="en-US" baseline="-25000" dirty="0" smtClean="0"/>
              <a:t>i</a:t>
            </a:r>
            <a:r>
              <a:rPr lang="en-US" dirty="0" smtClean="0"/>
              <a:t> for which the output does not approach saturation limits, i.e., the incremental loop gain is greater than say 10, the error is reduced by a factor of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output is in saturation the loop gain becomes zero and the loop is broken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5074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6100" name="Rectangle 4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6099" name="Object 3"/>
          <p:cNvGraphicFramePr>
            <a:graphicFrameLocks noChangeAspect="1"/>
          </p:cNvGraphicFramePr>
          <p:nvPr/>
        </p:nvGraphicFramePr>
        <p:xfrm>
          <a:off x="5886450" y="1943100"/>
          <a:ext cx="2246313" cy="1233488"/>
        </p:xfrm>
        <a:graphic>
          <a:graphicData uri="http://schemas.openxmlformats.org/presentationml/2006/ole">
            <p:oleObj spid="_x0000_s516099" name="Equation" r:id="rId3" imgW="711000" imgH="393480" progId="Equation.DSMT4">
              <p:embed/>
            </p:oleObj>
          </a:graphicData>
        </a:graphic>
      </p:graphicFrame>
      <p:sp>
        <p:nvSpPr>
          <p:cNvPr id="516102" name="Rectangle 6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6101" name="Object 5"/>
          <p:cNvGraphicFramePr>
            <a:graphicFrameLocks noChangeAspect="1"/>
          </p:cNvGraphicFramePr>
          <p:nvPr/>
        </p:nvGraphicFramePr>
        <p:xfrm>
          <a:off x="5334000" y="5524500"/>
          <a:ext cx="5502275" cy="1652588"/>
        </p:xfrm>
        <a:graphic>
          <a:graphicData uri="http://schemas.openxmlformats.org/presentationml/2006/ole">
            <p:oleObj spid="_x0000_s516101" name="Equation" r:id="rId4" imgW="15490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3925</TotalTime>
  <Words>777</Words>
  <Application>Microsoft Office PowerPoint</Application>
  <PresentationFormat>Custom</PresentationFormat>
  <Paragraphs>165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Solstice</vt:lpstr>
      <vt:lpstr>Equation</vt:lpstr>
      <vt:lpstr>MathType 5.0 Equation</vt:lpstr>
      <vt:lpstr>Analog Circuits and Systems</vt:lpstr>
      <vt:lpstr>Review</vt:lpstr>
      <vt:lpstr>Offset in Feedback Systems</vt:lpstr>
      <vt:lpstr>Negative feedback system with output offset</vt:lpstr>
      <vt:lpstr>Non-linearity</vt:lpstr>
      <vt:lpstr>Saturation</vt:lpstr>
      <vt:lpstr>Saturation (contd.,)</vt:lpstr>
      <vt:lpstr>Negative feedback and Saturation</vt:lpstr>
      <vt:lpstr>Negative feedback and Saturation (contd.,)</vt:lpstr>
      <vt:lpstr>Example: Linear System</vt:lpstr>
      <vt:lpstr>Simulation</vt:lpstr>
      <vt:lpstr>Simulation</vt:lpstr>
      <vt:lpstr>Example: Feedback System with Offset</vt:lpstr>
      <vt:lpstr>Example</vt:lpstr>
      <vt:lpstr>Example (contd.,)</vt:lpstr>
      <vt:lpstr>Simulation</vt:lpstr>
      <vt:lpstr>Simulation for low frequency inputs</vt:lpstr>
      <vt:lpstr>Simulation for low frequency inputs (contd.,)</vt:lpstr>
      <vt:lpstr>Lock Range: Divider</vt:lpstr>
      <vt:lpstr>Lock Range: Square Rooter</vt:lpstr>
      <vt:lpstr>Lock Range: Automatic Gain Controller</vt:lpstr>
      <vt:lpstr>Lock Range: Automatic Gain Controller (contd.,)</vt:lpstr>
      <vt:lpstr>Lock Range: Automatic Gain Controller (contd.,)</vt:lpstr>
      <vt:lpstr>Simulation</vt:lpstr>
      <vt:lpstr>Simulation</vt:lpstr>
      <vt:lpstr>Simulation</vt:lpstr>
      <vt:lpstr>Lock Range: Current Amplifier</vt:lpstr>
      <vt:lpstr>Simulation</vt:lpstr>
      <vt:lpstr>Simulation</vt:lpstr>
      <vt:lpstr>F-V in loop with V-F</vt:lpstr>
      <vt:lpstr>FLL – Lock Range</vt:lpstr>
      <vt:lpstr>Distortion caused by non-linearity</vt:lpstr>
      <vt:lpstr>Noise</vt:lpstr>
      <vt:lpstr>Conclusion</vt:lpstr>
    </vt:vector>
  </TitlesOfParts>
  <Company>IISc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Circuits and Systems</dc:title>
  <dc:creator>NJRao</dc:creator>
  <cp:lastModifiedBy>Purush</cp:lastModifiedBy>
  <cp:revision>386</cp:revision>
  <dcterms:created xsi:type="dcterms:W3CDTF">2014-11-25T13:53:21Z</dcterms:created>
  <dcterms:modified xsi:type="dcterms:W3CDTF">2016-03-16T07:03:47Z</dcterms:modified>
</cp:coreProperties>
</file>